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16"/>
  </p:notesMasterIdLst>
  <p:sldIdLst>
    <p:sldId id="256" r:id="rId2"/>
    <p:sldId id="264" r:id="rId3"/>
    <p:sldId id="304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306" r:id="rId12"/>
    <p:sldId id="302" r:id="rId13"/>
    <p:sldId id="303" r:id="rId14"/>
    <p:sldId id="296" r:id="rId1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Comic Sans MS" pitchFamily="66" charset="0"/>
              </a:defRPr>
            </a:lvl1pPr>
          </a:lstStyle>
          <a:p>
            <a:endParaRPr lang="ru-RU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Comic Sans MS" pitchFamily="66" charset="0"/>
              </a:defRPr>
            </a:lvl1pPr>
          </a:lstStyle>
          <a:p>
            <a:fld id="{0D87AB49-6EB1-48CD-842C-172B43DD78AB}" type="datetimeFigureOut">
              <a:rPr lang="ru-RU"/>
              <a:pPr/>
              <a:t>23.05.2016</a:t>
            </a:fld>
            <a:endParaRPr lang="ru-RU"/>
          </a:p>
        </p:txBody>
      </p:sp>
      <p:sp>
        <p:nvSpPr>
          <p:cNvPr id="1013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Comic Sans MS" pitchFamily="66" charset="0"/>
              </a:defRPr>
            </a:lvl1pPr>
          </a:lstStyle>
          <a:p>
            <a:endParaRPr lang="ru-RU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Comic Sans MS" pitchFamily="66" charset="0"/>
              </a:defRPr>
            </a:lvl1pPr>
          </a:lstStyle>
          <a:p>
            <a:fld id="{CF7D801C-B0BF-4C1E-BF20-863302D1E3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067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D801C-B0BF-4C1E-BF20-863302D1E37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956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21B72-3E0A-4D76-83BB-2A0F8D4E6B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ADA56-DD6C-445E-8195-6597C17189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4A6E-9471-4A38-ACA1-FD4D87C084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743CB-EA9D-404B-8850-1172921AC2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3ED26-07EA-4876-9347-C92DD0980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AACDD-5CB7-48BD-AA50-2A5F27D2E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093D0-50DB-404A-A74F-64529312D3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0BA92-672A-442F-8D43-40F31826B5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E1016-629B-483F-ABDA-FD60680715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94B3-C492-4DA9-9A37-43C143FD5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6CC6E-4E30-4855-A4E8-38BB66046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effectLst/>
              <a:latin typeface="Comic Sans MS" pitchFamily="66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/>
                <a:latin typeface="+mn-lt"/>
              </a:defRPr>
            </a:lvl1pPr>
          </a:lstStyle>
          <a:p>
            <a:pPr>
              <a:defRPr/>
            </a:pPr>
            <a:fld id="{F2014147-3D56-4B23-84AC-071764C7D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34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effectLst/>
              <a:latin typeface="Comic Sans MS" pitchFamily="66" charset="0"/>
            </a:endParaRPr>
          </a:p>
        </p:txBody>
      </p:sp>
      <p:sp>
        <p:nvSpPr>
          <p:cNvPr id="1434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effectLst/>
              <a:latin typeface="Comic Sans MS" pitchFamily="66" charset="0"/>
            </a:endParaRPr>
          </a:p>
        </p:txBody>
      </p:sp>
      <p:grpSp>
        <p:nvGrpSpPr>
          <p:cNvPr id="70666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434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  <p:sp>
          <p:nvSpPr>
            <p:cNvPr id="1434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  <p:sp>
          <p:nvSpPr>
            <p:cNvPr id="1434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  <p:sp>
          <p:nvSpPr>
            <p:cNvPr id="1435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  <p:sp>
          <p:nvSpPr>
            <p:cNvPr id="1435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  <p:sp>
          <p:nvSpPr>
            <p:cNvPr id="1435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  <p:sp>
          <p:nvSpPr>
            <p:cNvPr id="1435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  <p:sp>
          <p:nvSpPr>
            <p:cNvPr id="1435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  <p:sp>
          <p:nvSpPr>
            <p:cNvPr id="1435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  <p:grpSp>
          <p:nvGrpSpPr>
            <p:cNvPr id="70676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70677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435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5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6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</p:grpSp>
          <p:sp>
            <p:nvSpPr>
              <p:cNvPr id="1436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436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436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effectLst/>
                  <a:latin typeface="Comic Sans MS" pitchFamily="66" charset="0"/>
                </a:endParaRPr>
              </a:p>
            </p:txBody>
          </p:sp>
          <p:grpSp>
            <p:nvGrpSpPr>
              <p:cNvPr id="70684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436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6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6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6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6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7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7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7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</p:grpSp>
        </p:grpSp>
      </p:grpSp>
      <p:grpSp>
        <p:nvGrpSpPr>
          <p:cNvPr id="7069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437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  <p:sp>
          <p:nvSpPr>
            <p:cNvPr id="1437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</p:grpSp>
      <p:grpSp>
        <p:nvGrpSpPr>
          <p:cNvPr id="7069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7069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437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effectLst/>
                  <a:latin typeface="Comic Sans MS" pitchFamily="66" charset="0"/>
                </a:endParaRPr>
              </a:p>
            </p:txBody>
          </p:sp>
          <p:grpSp>
            <p:nvGrpSpPr>
              <p:cNvPr id="7069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438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8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8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8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8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8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8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38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ru-RU">
                    <a:effectLst/>
                    <a:latin typeface="Comic Sans MS" pitchFamily="66" charset="0"/>
                  </a:endParaRPr>
                </a:p>
              </p:txBody>
            </p:sp>
          </p:grpSp>
        </p:grpSp>
        <p:sp>
          <p:nvSpPr>
            <p:cNvPr id="1438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ru-RU">
                <a:effectLst/>
                <a:latin typeface="Comic Sans MS" pitchFamily="66" charset="0"/>
              </a:endParaRPr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type="ctrTitle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533400"/>
            <a:ext cx="9144000" cy="7391400"/>
          </a:xfrm>
          <a:effectLst>
            <a:outerShdw dist="45791" dir="2021404" algn="ctr" rotWithShape="0">
              <a:schemeClr val="bg2"/>
            </a:outerShdw>
          </a:effectLst>
        </p:spPr>
      </p:pic>
      <p:sp>
        <p:nvSpPr>
          <p:cNvPr id="5124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285750" y="533400"/>
            <a:ext cx="8572500" cy="2438400"/>
          </a:xfrm>
          <a:prstGeom prst="roundRect">
            <a:avLst/>
          </a:prstGeom>
          <a:solidFill>
            <a:schemeClr val="bg1">
              <a:lumMod val="20000"/>
              <a:lumOff val="80000"/>
              <a:alpha val="73000"/>
            </a:schemeClr>
          </a:solidFill>
        </p:spPr>
        <p:txBody>
          <a:bodyPr anchor="ctr"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uk-UA" sz="3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Tempus</a:t>
            </a:r>
            <a:r>
              <a:rPr lang="uk-UA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uk-UA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IV Project </a:t>
            </a:r>
            <a:r>
              <a:rPr 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</a:t>
            </a:r>
            <a:r>
              <a:rPr 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Ecological</a:t>
            </a:r>
            <a:r>
              <a:rPr 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Education</a:t>
            </a:r>
            <a:r>
              <a:rPr 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for</a:t>
            </a:r>
            <a:r>
              <a:rPr 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Belarus</a:t>
            </a:r>
            <a:r>
              <a:rPr 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Russia</a:t>
            </a:r>
            <a:r>
              <a:rPr 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and</a:t>
            </a:r>
            <a:r>
              <a:rPr 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Ukraine</a:t>
            </a:r>
            <a:r>
              <a:rPr 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» – </a:t>
            </a:r>
            <a: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uk-UA" sz="3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Еco</a:t>
            </a:r>
            <a:r>
              <a:rPr lang="uk-UA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-BRU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076" name="Picture 6" descr="temp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5562600"/>
            <a:ext cx="2743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5562600"/>
            <a:ext cx="2438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2324100" y="3581400"/>
            <a:ext cx="4495800" cy="1028700"/>
          </a:xfrm>
          <a:prstGeom prst="roundRect">
            <a:avLst/>
          </a:prstGeom>
          <a:solidFill>
            <a:schemeClr val="bg1">
              <a:lumMod val="20000"/>
              <a:lumOff val="80000"/>
              <a:alpha val="73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800" b="1" i="1" kern="0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Olesia</a:t>
            </a:r>
            <a:r>
              <a:rPr lang="en-US" sz="2800" b="1" i="1" kern="0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 </a:t>
            </a:r>
            <a:r>
              <a:rPr lang="en-US" sz="2800" b="1" i="1" kern="0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Skliarenko</a:t>
            </a:r>
            <a:endParaRPr lang="en-US" sz="2800" b="1" i="1" kern="0" dirty="0">
              <a:solidFill>
                <a:srgbClr val="FF0000"/>
              </a:solidFill>
              <a:effectLst/>
              <a:latin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800" b="1" i="1" kern="0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PhD. </a:t>
            </a:r>
            <a:r>
              <a:rPr lang="en-US" sz="2800" b="1" i="1" kern="0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As.Prof</a:t>
            </a:r>
            <a:r>
              <a:rPr lang="en-US" sz="2800" b="1" i="1" kern="0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.</a:t>
            </a:r>
            <a:endParaRPr lang="ru-RU" sz="2800" b="1" i="1" kern="0" dirty="0"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174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362200"/>
            <a:ext cx="396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0"/>
            <a:ext cx="6870700" cy="4572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Continual</a:t>
            </a:r>
            <a:r>
              <a:rPr lang="uk-UA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ecological education for children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979" name="Rectangle 17"/>
          <p:cNvSpPr>
            <a:spLocks noChangeArrowheads="1"/>
          </p:cNvSpPr>
          <p:nvPr/>
        </p:nvSpPr>
        <p:spPr bwMode="auto">
          <a:xfrm>
            <a:off x="0" y="26241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uk-UA">
              <a:effectLst/>
            </a:endParaRPr>
          </a:p>
        </p:txBody>
      </p:sp>
      <p:sp>
        <p:nvSpPr>
          <p:cNvPr id="126980" name="Rectangle 38"/>
          <p:cNvSpPr>
            <a:spLocks noChangeArrowheads="1"/>
          </p:cNvSpPr>
          <p:nvPr/>
        </p:nvSpPr>
        <p:spPr bwMode="auto">
          <a:xfrm>
            <a:off x="0" y="3627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uk-UA">
              <a:effectLst/>
            </a:endParaRPr>
          </a:p>
        </p:txBody>
      </p:sp>
      <p:sp>
        <p:nvSpPr>
          <p:cNvPr id="126981" name="Rectangle 49"/>
          <p:cNvSpPr>
            <a:spLocks noChangeArrowheads="1"/>
          </p:cNvSpPr>
          <p:nvPr/>
        </p:nvSpPr>
        <p:spPr bwMode="auto">
          <a:xfrm>
            <a:off x="685800" y="3657600"/>
            <a:ext cx="7620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uk-UA">
              <a:effectLst/>
            </a:endParaRPr>
          </a:p>
        </p:txBody>
      </p:sp>
      <p:sp>
        <p:nvSpPr>
          <p:cNvPr id="126982" name="Rectangle 70"/>
          <p:cNvSpPr>
            <a:spLocks noChangeArrowheads="1"/>
          </p:cNvSpPr>
          <p:nvPr/>
        </p:nvSpPr>
        <p:spPr bwMode="auto">
          <a:xfrm>
            <a:off x="502444" y="3573601"/>
            <a:ext cx="8153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Basics of </a:t>
            </a:r>
            <a:r>
              <a:rPr lang="uk-UA" sz="20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extracurricular</a:t>
            </a:r>
            <a:r>
              <a:rPr lang="uk-UA" sz="20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ecological work</a:t>
            </a:r>
            <a:r>
              <a:rPr lang="uk-UA" sz="20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goal-seeking</a:t>
            </a:r>
            <a:r>
              <a:rPr lang="uk-UA" sz="20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pupils’ self-work activities in Ecology </a:t>
            </a:r>
            <a:endParaRPr lang="ru-RU" sz="2000" dirty="0"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6983" name="Group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95685141"/>
              </p:ext>
            </p:extLst>
          </p:nvPr>
        </p:nvGraphicFramePr>
        <p:xfrm>
          <a:off x="304800" y="914400"/>
          <a:ext cx="8610600" cy="2362200"/>
        </p:xfrm>
        <a:graphic>
          <a:graphicData uri="http://schemas.openxmlformats.org/drawingml/2006/table">
            <a:tbl>
              <a:tblPr/>
              <a:tblGrid>
                <a:gridCol w="2870200"/>
                <a:gridCol w="2692400"/>
                <a:gridCol w="3048000"/>
              </a:tblGrid>
              <a:tr h="23622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Infant school ecological familiarizing education 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First steps of comprehension and awareness of ecological problems </a:t>
                      </a:r>
                      <a:r>
                        <a:rPr kumimoji="0" 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(1-4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classes</a:t>
                      </a:r>
                      <a:r>
                        <a:rPr kumimoji="0" 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)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Deepening of theoretical ecological knowledge, solving of educational and scientific problems;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(5-11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classes</a:t>
                      </a:r>
                      <a:r>
                        <a:rPr kumimoji="0" 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)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6993" name="Oval 235"/>
          <p:cNvSpPr>
            <a:spLocks noChangeArrowheads="1"/>
          </p:cNvSpPr>
          <p:nvPr/>
        </p:nvSpPr>
        <p:spPr bwMode="auto">
          <a:xfrm>
            <a:off x="228600" y="4800600"/>
            <a:ext cx="24384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indent="185738" algn="ctr" eaLnBrk="1" hangingPunct="1"/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Club</a:t>
            </a:r>
            <a:r>
              <a:rPr lang="uk-UA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Tell me Why</a:t>
            </a:r>
            <a:r>
              <a:rPr lang="uk-UA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994" name="Oval 236"/>
          <p:cNvSpPr>
            <a:spLocks noChangeArrowheads="1"/>
          </p:cNvSpPr>
          <p:nvPr/>
        </p:nvSpPr>
        <p:spPr bwMode="auto">
          <a:xfrm>
            <a:off x="2971800" y="4762500"/>
            <a:ext cx="25908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uk-UA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Our Planet is our Earth</a:t>
            </a:r>
            <a:r>
              <a:rPr lang="uk-UA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995" name="Oval 237"/>
          <p:cNvSpPr>
            <a:spLocks noChangeArrowheads="1"/>
          </p:cNvSpPr>
          <p:nvPr/>
        </p:nvSpPr>
        <p:spPr bwMode="auto">
          <a:xfrm>
            <a:off x="6096000" y="4762500"/>
            <a:ext cx="25908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indent="271463" algn="ctr" eaLnBrk="1" hangingPunct="1">
              <a:tabLst>
                <a:tab pos="3043238" algn="l"/>
              </a:tabLst>
            </a:pP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Natural Science Lovers</a:t>
            </a:r>
            <a:endParaRPr lang="ru-RU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996" name="Line 241"/>
          <p:cNvSpPr>
            <a:spLocks noChangeShapeType="1"/>
          </p:cNvSpPr>
          <p:nvPr/>
        </p:nvSpPr>
        <p:spPr bwMode="auto">
          <a:xfrm>
            <a:off x="4343400" y="4343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26997" name="Line 243"/>
          <p:cNvSpPr>
            <a:spLocks noChangeShapeType="1"/>
          </p:cNvSpPr>
          <p:nvPr/>
        </p:nvSpPr>
        <p:spPr bwMode="auto">
          <a:xfrm>
            <a:off x="6629400" y="4343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26998" name="Line 244"/>
          <p:cNvSpPr>
            <a:spLocks noChangeShapeType="1"/>
          </p:cNvSpPr>
          <p:nvPr/>
        </p:nvSpPr>
        <p:spPr bwMode="auto">
          <a:xfrm>
            <a:off x="7315200" y="4267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26999" name="Line 245"/>
          <p:cNvSpPr>
            <a:spLocks noChangeShapeType="1"/>
          </p:cNvSpPr>
          <p:nvPr/>
        </p:nvSpPr>
        <p:spPr bwMode="auto">
          <a:xfrm>
            <a:off x="2286000" y="4267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cxnSp>
        <p:nvCxnSpPr>
          <p:cNvPr id="27" name="Прямая со стрелкой 26"/>
          <p:cNvCxnSpPr/>
          <p:nvPr/>
        </p:nvCxnSpPr>
        <p:spPr>
          <a:xfrm rot="5400000">
            <a:off x="2019301" y="5715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4232275" y="568325"/>
            <a:ext cx="381000" cy="6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>
            <a:off x="6440487" y="569913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003" name="Rectangle 246"/>
          <p:cNvSpPr>
            <a:spLocks noChangeArrowheads="1"/>
          </p:cNvSpPr>
          <p:nvPr/>
        </p:nvSpPr>
        <p:spPr bwMode="auto">
          <a:xfrm>
            <a:off x="14288" y="5943232"/>
            <a:ext cx="9129712" cy="83099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Developed programs for increasing theoretical and methodological knowledge and business qualification </a:t>
            </a:r>
            <a:r>
              <a:rPr lang="uk-UA" sz="1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for teachers and lecturers </a:t>
            </a:r>
            <a:r>
              <a:rPr lang="uk-UA" sz="1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they were approved at special  seminar for project developers in</a:t>
            </a:r>
            <a:endParaRPr lang="uk-UA" sz="1600" i="1" dirty="0" smtClean="0"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1" hangingPunct="1"/>
            <a:r>
              <a:rPr lang="en-US" sz="1600" i="1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Pereyaslav-Khmelnytskyi</a:t>
            </a:r>
            <a:r>
              <a:rPr lang="en-US" sz="1600" i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at </a:t>
            </a:r>
            <a:r>
              <a:rPr lang="uk-UA" sz="1600" i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29</a:t>
            </a:r>
            <a:r>
              <a:rPr lang="en-US" sz="1600" i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 April </a:t>
            </a:r>
            <a:r>
              <a:rPr lang="uk-UA" sz="1600" i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2015 ).</a:t>
            </a:r>
            <a:endParaRPr lang="uk-UA" sz="1600" dirty="0">
              <a:solidFill>
                <a:srgbClr val="000000"/>
              </a:solidFill>
              <a:effectLst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8686800" cy="1828800"/>
          </a:xfrm>
        </p:spPr>
        <p:txBody>
          <a:bodyPr/>
          <a:lstStyle/>
          <a:p>
            <a:pPr eaLnBrk="1" hangingPunct="1"/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Ecological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Problems of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Natural Science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 pupils of 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1-4</a:t>
            </a:r>
            <a:r>
              <a:rPr lang="en-US" sz="3600" i="1" baseline="30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forms 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2743200"/>
            <a:ext cx="4114800" cy="3352800"/>
          </a:xfrm>
        </p:spPr>
      </p:pic>
      <p:sp>
        <p:nvSpPr>
          <p:cNvPr id="6148" name="Прямоугольник 5"/>
          <p:cNvSpPr>
            <a:spLocks noChangeArrowheads="1"/>
          </p:cNvSpPr>
          <p:nvPr/>
        </p:nvSpPr>
        <p:spPr bwMode="auto">
          <a:xfrm>
            <a:off x="4648200" y="2667000"/>
            <a:ext cx="4038600" cy="2570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sz="2200" b="1" u="sng" dirty="0" smtClean="0">
                <a:effectLst/>
                <a:latin typeface="Times New Roman" pitchFamily="18" charset="0"/>
                <a:cs typeface="Times New Roman" pitchFamily="18" charset="0"/>
              </a:rPr>
              <a:t>Course Targets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child’s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development and strengthen of feelings of kindness and love  to nature 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and to each other</a:t>
            </a:r>
            <a:endParaRPr lang="ru-RU" sz="2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81000"/>
            <a:ext cx="7543800" cy="2057400"/>
          </a:xfrm>
        </p:spPr>
        <p:txBody>
          <a:bodyPr/>
          <a:lstStyle/>
          <a:p>
            <a:pPr eaLnBrk="1" hangingPunct="1"/>
            <a:r>
              <a:rPr lang="uk-UA" sz="3200" dirty="0"/>
              <a:t/>
            </a:r>
            <a:br>
              <a:rPr lang="uk-UA" sz="3200" dirty="0"/>
            </a:br>
            <a:r>
              <a:rPr lang="uk-UA" sz="3200" dirty="0"/>
              <a:t/>
            </a:r>
            <a:br>
              <a:rPr lang="uk-UA" sz="3200" dirty="0"/>
            </a:br>
            <a:r>
              <a:rPr lang="uk-UA" sz="3200" dirty="0"/>
              <a:t/>
            </a:r>
            <a:br>
              <a:rPr lang="uk-UA" sz="3200" dirty="0"/>
            </a:b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System of Ecological Education For Senior Pupils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5-9</a:t>
            </a:r>
            <a:r>
              <a:rPr lang="en-US" sz="3600" i="1" baseline="30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forms of secondary schools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743200"/>
            <a:ext cx="5029200" cy="3200400"/>
          </a:xfrm>
        </p:spPr>
      </p:pic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5029200" y="2486930"/>
            <a:ext cx="3657600" cy="371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US" sz="2200" b="1" u="sng" dirty="0" smtClean="0">
                <a:effectLst/>
                <a:latin typeface="Times New Roman" pitchFamily="18" charset="0"/>
                <a:cs typeface="Times New Roman" pitchFamily="18" charset="0"/>
              </a:rPr>
              <a:t>Course targets</a:t>
            </a:r>
            <a:r>
              <a:rPr lang="ru-RU" sz="2200" b="1" dirty="0" smtClean="0"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2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development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of ecological culture of higher pupils, 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skills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fundamental ecological knowledge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ecological thinking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consciousness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which are based on careful attitude to the nature as a unique natural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recourse.</a:t>
            </a:r>
            <a:endParaRPr lang="uk-UA" sz="2200" dirty="0"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924800" cy="2209800"/>
          </a:xfrm>
        </p:spPr>
        <p:txBody>
          <a:bodyPr/>
          <a:lstStyle/>
          <a:p>
            <a:pPr eaLnBrk="1" hangingPunct="1"/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Social and Ecological Problems of Natural Science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pupils of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10-11</a:t>
            </a:r>
            <a:r>
              <a:rPr lang="en-US" sz="3600" i="1" baseline="30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forms of 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secondary schools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2743200"/>
            <a:ext cx="2438400" cy="2133600"/>
          </a:xfrm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4572000"/>
            <a:ext cx="2971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533900" y="2514600"/>
            <a:ext cx="4191000" cy="293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US" sz="2200" b="1" u="sng" dirty="0" smtClean="0">
                <a:effectLst/>
                <a:latin typeface="Times New Roman" pitchFamily="18" charset="0"/>
                <a:cs typeface="Times New Roman" pitchFamily="18" charset="0"/>
              </a:rPr>
              <a:t>Course targets</a:t>
            </a:r>
            <a:r>
              <a:rPr lang="ru-RU" sz="2200" dirty="0" smtClean="0">
                <a:effectLst/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carrying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out of complex analyses of ecological problems</a:t>
            </a:r>
            <a:r>
              <a:rPr lang="ru-RU" sz="220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reasons of their </a:t>
            </a:r>
            <a:r>
              <a:rPr lang="en-US" sz="2200" dirty="0" err="1" smtClean="0">
                <a:effectLst/>
                <a:latin typeface="Times New Roman" pitchFamily="18" charset="0"/>
                <a:cs typeface="Times New Roman" pitchFamily="18" charset="0"/>
              </a:rPr>
              <a:t>arisal</a:t>
            </a:r>
            <a:r>
              <a:rPr lang="ru-RU" sz="220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means of their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ru-RU" sz="2200" dirty="0" smtClean="0"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natural and </a:t>
            </a:r>
            <a:r>
              <a:rPr lang="en-US" sz="2200" dirty="0" err="1" smtClean="0">
                <a:effectLst/>
                <a:latin typeface="Times New Roman" pitchFamily="18" charset="0"/>
                <a:cs typeface="Times New Roman" pitchFamily="18" charset="0"/>
              </a:rPr>
              <a:t>antropogen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 factors of their influence on the person’s health</a:t>
            </a:r>
            <a:r>
              <a:rPr lang="ru-RU" sz="220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uk-UA" sz="3600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sz="3600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and the Surrounding</a:t>
            </a:r>
            <a:r>
              <a:rPr lang="uk-UA" sz="3600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World</a:t>
            </a:r>
            <a:r>
              <a:rPr lang="uk-UA" sz="3600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sz="36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 specialty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Pre-school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86000"/>
            <a:ext cx="3352800" cy="2438400"/>
          </a:xfrm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648200"/>
            <a:ext cx="34131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Прямоугольник 6"/>
          <p:cNvSpPr>
            <a:spLocks noChangeArrowheads="1"/>
          </p:cNvSpPr>
          <p:nvPr/>
        </p:nvSpPr>
        <p:spPr bwMode="auto">
          <a:xfrm>
            <a:off x="3581400" y="1850648"/>
            <a:ext cx="4876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US" sz="2200" b="1" u="sng" dirty="0" smtClean="0">
                <a:effectLst/>
                <a:latin typeface="Times New Roman" pitchFamily="18" charset="0"/>
                <a:cs typeface="Times New Roman" pitchFamily="18" charset="0"/>
              </a:rPr>
              <a:t>Course targets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development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of person’s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ecological culture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who are professionally connected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with education and children’s bringing up.</a:t>
            </a:r>
            <a:endParaRPr lang="ru-RU" sz="2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0"/>
            <a:ext cx="2133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4191000"/>
            <a:ext cx="4191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0"/>
            <a:ext cx="8077200" cy="2133600"/>
          </a:xfrm>
        </p:spPr>
        <p:txBody>
          <a:bodyPr/>
          <a:lstStyle/>
          <a:p>
            <a:pPr eaLnBrk="1" hangingPunct="1"/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Training Peculiarities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 Ecological Education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 specialty 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Primary Education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895600"/>
            <a:ext cx="2895600" cy="2133600"/>
          </a:xfrm>
        </p:spPr>
      </p:pic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975225"/>
            <a:ext cx="28956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4495800"/>
            <a:ext cx="3124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3429000" y="2379999"/>
            <a:ext cx="5105400" cy="168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US" sz="2200" b="1" u="sng" dirty="0" smtClean="0">
                <a:effectLst/>
                <a:latin typeface="Times New Roman" pitchFamily="18" charset="0"/>
                <a:cs typeface="Times New Roman" pitchFamily="18" charset="0"/>
              </a:rPr>
              <a:t>Course target</a:t>
            </a:r>
            <a:r>
              <a:rPr lang="ru-RU" sz="2200" b="1" dirty="0" smtClean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rules </a:t>
            </a:r>
            <a:r>
              <a:rPr lang="en-US" sz="2200" dirty="0" smtClean="0">
                <a:effectLst/>
                <a:latin typeface="Times New Roman" pitchFamily="18" charset="0"/>
                <a:cs typeface="Times New Roman" pitchFamily="18" charset="0"/>
              </a:rPr>
              <a:t>of interaction teaching of person’s world view to the nature and society as a part of nature</a:t>
            </a:r>
            <a:r>
              <a:rPr lang="uk-UA" sz="220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uk-UA" sz="2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391400" cy="2362200"/>
          </a:xfrm>
        </p:spPr>
        <p:txBody>
          <a:bodyPr/>
          <a:lstStyle/>
          <a:p>
            <a:pPr eaLnBrk="1" hangingPunct="1"/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Human Ecology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Biological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Social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Aspects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 specialty </a:t>
            </a:r>
            <a:r>
              <a:rPr lang="uk-UA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Occupational Safety and Health</a:t>
            </a:r>
            <a:endParaRPr lang="ru-RU" sz="2400" i="1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724400" y="2438400"/>
            <a:ext cx="3962400" cy="3886200"/>
          </a:xfrm>
        </p:spPr>
        <p:txBody>
          <a:bodyPr/>
          <a:lstStyle/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200" b="1" u="sng" dirty="0" smtClean="0">
                <a:latin typeface="Times New Roman" pitchFamily="18" charset="0"/>
                <a:cs typeface="Times New Roman" pitchFamily="18" charset="0"/>
              </a:rPr>
              <a:t>Course </a:t>
            </a:r>
            <a:r>
              <a:rPr lang="en-US" sz="2200" b="1" u="sng" dirty="0" smtClean="0">
                <a:latin typeface="Times New Roman" pitchFamily="18" charset="0"/>
                <a:cs typeface="Times New Roman" pitchFamily="18" charset="0"/>
              </a:rPr>
              <a:t>target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teaching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of peculiarities of influences of ecological factors on the human’s body, changes in population health  in connection with environment pollution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adaptation possibilities to the stress factor.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70" name="Рисунок 1" descr="зима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71800"/>
            <a:ext cx="4724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162800" cy="457200"/>
          </a:xfrm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Published Results of </a:t>
            </a:r>
            <a:r>
              <a:rPr lang="uk-UA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Eco BR</a:t>
            </a:r>
            <a:r>
              <a:rPr lang="de-DE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uk-UA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685800"/>
            <a:ext cx="1933303" cy="2819400"/>
          </a:xfrm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685800"/>
            <a:ext cx="178683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609600"/>
            <a:ext cx="1648265" cy="281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4038600"/>
            <a:ext cx="203562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556093">
            <a:off x="7039042" y="3902472"/>
            <a:ext cx="19335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4038600"/>
            <a:ext cx="1826994" cy="259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248453">
            <a:off x="5815689" y="3883946"/>
            <a:ext cx="1752600" cy="260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609600"/>
          </a:xfrm>
        </p:spPr>
        <p:txBody>
          <a:bodyPr/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Our Collaboration</a:t>
            </a:r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uk-UA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371600"/>
            <a:ext cx="7696200" cy="2714625"/>
          </a:xfrm>
        </p:spPr>
        <p:txBody>
          <a:bodyPr/>
          <a:lstStyle/>
          <a:p>
            <a:pPr marL="457200" indent="-457200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Department for Education and Science of Kyiv Region State Administration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Kyiv Regional Institute For Further Education of Pedagogical Staff; 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National  Ecological Centre for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Pupils of the Ministry of Education and Science of Ukraine. 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4724400"/>
            <a:ext cx="14287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724400"/>
            <a:ext cx="143589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724400"/>
            <a:ext cx="118926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4724400"/>
            <a:ext cx="14859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219200"/>
            <a:ext cx="267342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8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219200"/>
            <a:ext cx="277716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88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219200"/>
            <a:ext cx="285978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2000" y="152400"/>
            <a:ext cx="6870700" cy="685800"/>
          </a:xfrm>
        </p:spPr>
        <p:txBody>
          <a:bodyPr/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Language Courses</a:t>
            </a:r>
            <a:endParaRPr lang="uk-UA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90600"/>
            <a:ext cx="1981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6800" y="152400"/>
            <a:ext cx="6870700" cy="609600"/>
          </a:xfrm>
        </p:spPr>
        <p:txBody>
          <a:bodyPr/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Training</a:t>
            </a:r>
            <a:endParaRPr lang="uk-UA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066800"/>
            <a:ext cx="334782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Serhio\Downloads\IMG_20160412_1830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990600"/>
            <a:ext cx="2133600" cy="2819400"/>
          </a:xfrm>
          <a:prstGeom prst="rect">
            <a:avLst/>
          </a:prstGeom>
          <a:noFill/>
        </p:spPr>
      </p:pic>
      <p:pic>
        <p:nvPicPr>
          <p:cNvPr id="1028" name="Picture 4" descr="C:\Users\Serhio\Downloads\IMG_156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3962400"/>
            <a:ext cx="3505200" cy="2628900"/>
          </a:xfrm>
          <a:prstGeom prst="rect">
            <a:avLst/>
          </a:prstGeom>
          <a:noFill/>
        </p:spPr>
      </p:pic>
      <p:pic>
        <p:nvPicPr>
          <p:cNvPr id="1029" name="Picture 5" descr="C:\Users\Serhio\Downloads\DSCN179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3962400"/>
            <a:ext cx="3505200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2708275"/>
            <a:ext cx="8229600" cy="719138"/>
          </a:xfrm>
        </p:spPr>
        <p:txBody>
          <a:bodyPr anchor="ctr"/>
          <a:lstStyle/>
          <a:p>
            <a:pPr eaLnBrk="1" hangingPunct="1"/>
            <a:r>
              <a:rPr lang="uk-UA" sz="4000">
                <a:solidFill>
                  <a:schemeClr val="bg2"/>
                </a:solidFill>
              </a:rPr>
              <a:t>Дякую за увагу!</a:t>
            </a:r>
            <a:endParaRPr lang="ru-RU" sz="4000">
              <a:solidFill>
                <a:schemeClr val="bg2"/>
              </a:solidFill>
            </a:endParaRPr>
          </a:p>
        </p:txBody>
      </p:sp>
      <p:pic>
        <p:nvPicPr>
          <p:cNvPr id="116739" name="Picture 9" descr="&amp;Rcy;&amp;iukcy;&amp;kcy;&amp;acy; &amp;ZHcy;&amp;ocy;&amp;lcy;&amp;ocy;&amp;bcy;&amp;ncy;&amp;icy;&amp;tscy;&amp;yacy;, &amp;fcy;&amp;ocy;&amp;tcy;&amp;ocy; &amp;Kcy;&amp;ucy;&amp;zcy;&amp;softcy;&amp;mcy;&amp;iecy;&amp;ncy;&amp;kcy;&amp;acy; &amp;YUcy;. &amp;Vcy;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0" name="Text Box 12"/>
          <p:cNvSpPr txBox="1">
            <a:spLocks noChangeArrowheads="1"/>
          </p:cNvSpPr>
          <p:nvPr/>
        </p:nvSpPr>
        <p:spPr bwMode="auto">
          <a:xfrm>
            <a:off x="2133600" y="3276600"/>
            <a:ext cx="51323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Thank you for your attention</a:t>
            </a:r>
            <a:r>
              <a:rPr lang="uk-UA" sz="36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!</a:t>
            </a:r>
            <a:endParaRPr lang="ru-RU" sz="3600" dirty="0"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стель">
  <a:themeElements>
    <a:clrScheme name="Пастель 4">
      <a:dk1>
        <a:srgbClr val="808000"/>
      </a:dk1>
      <a:lt1>
        <a:srgbClr val="FFFFFF"/>
      </a:lt1>
      <a:dk2>
        <a:srgbClr val="336600"/>
      </a:dk2>
      <a:lt2>
        <a:srgbClr val="FFFFFF"/>
      </a:lt2>
      <a:accent1>
        <a:srgbClr val="99CC00"/>
      </a:accent1>
      <a:accent2>
        <a:srgbClr val="003300"/>
      </a:accent2>
      <a:accent3>
        <a:srgbClr val="ADB8AA"/>
      </a:accent3>
      <a:accent4>
        <a:srgbClr val="DADADA"/>
      </a:accent4>
      <a:accent5>
        <a:srgbClr val="CAE2AA"/>
      </a:accent5>
      <a:accent6>
        <a:srgbClr val="002D00"/>
      </a:accent6>
      <a:hlink>
        <a:srgbClr val="CCCC00"/>
      </a:hlink>
      <a:folHlink>
        <a:srgbClr val="CCFF33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1111</TotalTime>
  <Words>242</Words>
  <Application>Microsoft Office PowerPoint</Application>
  <PresentationFormat>Экран (4:3)</PresentationFormat>
  <Paragraphs>36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Comic Sans MS</vt:lpstr>
      <vt:lpstr>Times New Roman</vt:lpstr>
      <vt:lpstr>Пастель</vt:lpstr>
      <vt:lpstr>Презентация PowerPoint</vt:lpstr>
      <vt:lpstr>Презентация PowerPoint</vt:lpstr>
      <vt:lpstr>Continual ecological education for children</vt:lpstr>
      <vt:lpstr>«Ecological Problems of Natural Science»  for pupils of 1-4th. forms </vt:lpstr>
      <vt:lpstr>   «System of Ecological Education For Senior Pupils»  ( 5-9th. forms of secondary schools)</vt:lpstr>
      <vt:lpstr>«Social and Ecological Problems of Natural Science»  for pupils of 10-11th. forms of  secondary schools</vt:lpstr>
      <vt:lpstr>«I and the Surrounding World» for specialty  «Pre-school Education»  </vt:lpstr>
      <vt:lpstr>«Training Peculiarities of Ecological Education»  for specialty «Primary Education» </vt:lpstr>
      <vt:lpstr>«Human Ecology: Biological and Social Aspects»  for specialty «Occupational Safety and Health</vt:lpstr>
      <vt:lpstr>Published Results of «Eco BRU»</vt:lpstr>
      <vt:lpstr>Our Collaboration:</vt:lpstr>
      <vt:lpstr>Language Courses</vt:lpstr>
      <vt:lpstr>Training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Serhio</dc:creator>
  <cp:lastModifiedBy>Anna_Weigang</cp:lastModifiedBy>
  <cp:revision>108</cp:revision>
  <cp:lastPrinted>1601-01-01T00:00:00Z</cp:lastPrinted>
  <dcterms:created xsi:type="dcterms:W3CDTF">1601-01-01T00:00:00Z</dcterms:created>
  <dcterms:modified xsi:type="dcterms:W3CDTF">2016-05-23T20:05:48Z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